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7" name="Shape 13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–Giovanni Mela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“Inserisci qui una citazione”.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2999418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8" name="Shape 11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0" name="Shape 120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8" name="Shape 128"/>
          <p:cNvSpPr/>
          <p:nvPr>
            <p:ph type="title"/>
          </p:nvPr>
        </p:nvSpPr>
        <p:spPr>
          <a:xfrm>
            <a:off x="952500" y="393700"/>
            <a:ext cx="11099800" cy="21590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129" name="Shape 129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0" name="Shape 13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half" idx="13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quarter" idx="15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600"/>
            </a:lvl1pPr>
          </a:lstStyle>
          <a:p>
            <a:pPr/>
            <a:r>
              <a:t>Community-centric analysis of user engagement in Skype social network</a:t>
            </a:r>
          </a:p>
        </p:txBody>
      </p:sp>
      <p:sp>
        <p:nvSpPr>
          <p:cNvPr id="140" name="Shape 140"/>
          <p:cNvSpPr/>
          <p:nvPr>
            <p:ph type="subTitle" sz="quarter" idx="1"/>
          </p:nvPr>
        </p:nvSpPr>
        <p:spPr>
          <a:xfrm>
            <a:off x="1000852" y="5283200"/>
            <a:ext cx="11003096" cy="1411371"/>
          </a:xfrm>
          <a:prstGeom prst="rect">
            <a:avLst/>
          </a:prstGeom>
        </p:spPr>
        <p:txBody>
          <a:bodyPr/>
          <a:lstStyle/>
          <a:p>
            <a:pPr defTabSz="578358">
              <a:lnSpc>
                <a:spcPct val="120000"/>
              </a:lnSpc>
              <a:defRPr sz="1881"/>
            </a:pPr>
            <a:r>
              <a:t>Giulio Rossetti*, Luca Pappalardo*, Riivo Kikas’, Dino Pedreschi*, Fosca Giannotti*, Marlon Dumas’</a:t>
            </a:r>
          </a:p>
          <a:p>
            <a:pPr defTabSz="578358">
              <a:lnSpc>
                <a:spcPct val="120000"/>
              </a:lnSpc>
              <a:defRPr sz="1881"/>
            </a:pPr>
          </a:p>
          <a:p>
            <a:pPr defTabSz="578358">
              <a:lnSpc>
                <a:spcPct val="120000"/>
              </a:lnSpc>
              <a:defRPr sz="1881"/>
            </a:pPr>
            <a:r>
              <a:t>* University of Pisa, ISTI-CNR</a:t>
            </a:r>
            <a:br/>
            <a:r>
              <a:t>‘ University of Tartu</a:t>
            </a:r>
          </a:p>
        </p:txBody>
      </p:sp>
      <p:sp>
        <p:nvSpPr>
          <p:cNvPr id="141" name="Shape 141"/>
          <p:cNvSpPr/>
          <p:nvPr/>
        </p:nvSpPr>
        <p:spPr>
          <a:xfrm>
            <a:off x="9236670" y="9048684"/>
            <a:ext cx="3370197" cy="421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2000"/>
            </a:lvl1pPr>
          </a:lstStyle>
          <a:p>
            <a:pPr/>
            <a:r>
              <a:t>ASONAM 2015, Paris</a:t>
            </a:r>
          </a:p>
        </p:txBody>
      </p:sp>
      <p:pic>
        <p:nvPicPr>
          <p:cNvPr id="14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43633" y="266699"/>
            <a:ext cx="2311401" cy="812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Stemma_unipi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0148" y="8105709"/>
            <a:ext cx="1382370" cy="14113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500"/>
            </a:lvl1pPr>
          </a:lstStyle>
          <a:p>
            <a:pPr/>
            <a:r>
              <a:t>Results</a:t>
            </a:r>
          </a:p>
        </p:txBody>
      </p:sp>
      <p:sp>
        <p:nvSpPr>
          <p:cNvPr id="196" name="Shape 196"/>
          <p:cNvSpPr/>
          <p:nvPr/>
        </p:nvSpPr>
        <p:spPr>
          <a:xfrm>
            <a:off x="1956212" y="2717535"/>
            <a:ext cx="292017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Balanced scenario</a:t>
            </a:r>
          </a:p>
        </p:txBody>
      </p:sp>
      <p:pic>
        <p:nvPicPr>
          <p:cNvPr id="197" name="Schermata 2015-08-17 alle 10.17.4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78345" y="3326729"/>
            <a:ext cx="6043644" cy="22992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Schermata 2015-08-17 alle 10.17.2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9898" y="3314170"/>
            <a:ext cx="6072804" cy="2006666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hape 199"/>
          <p:cNvSpPr/>
          <p:nvPr/>
        </p:nvSpPr>
        <p:spPr>
          <a:xfrm>
            <a:off x="7957294" y="2742935"/>
            <a:ext cx="3313212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75th percentile scenario</a:t>
            </a:r>
          </a:p>
        </p:txBody>
      </p:sp>
      <p:pic>
        <p:nvPicPr>
          <p:cNvPr id="200" name="Schermata 2015-08-17 alle 10.23.4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60978" y="7301528"/>
            <a:ext cx="6078377" cy="2299213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hape 201"/>
          <p:cNvSpPr/>
          <p:nvPr/>
        </p:nvSpPr>
        <p:spPr>
          <a:xfrm>
            <a:off x="832837" y="6796908"/>
            <a:ext cx="5075767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3200"/>
              </a:spcBef>
              <a:defRPr sz="2400"/>
            </a:pPr>
            <a:r>
              <a:t>In both scenarios we are able to better characterize communities activity level using </a:t>
            </a:r>
            <a:r>
              <a:rPr>
                <a:solidFill>
                  <a:schemeClr val="accent5"/>
                </a:solidFill>
              </a:rPr>
              <a:t>HDemon</a:t>
            </a:r>
            <a:r>
              <a:t> and </a:t>
            </a:r>
            <a:br/>
            <a:r>
              <a:rPr>
                <a:solidFill>
                  <a:schemeClr val="accent5"/>
                </a:solidFill>
              </a:rPr>
              <a:t>Ego-Networks</a:t>
            </a:r>
            <a:r>
              <a:t>.</a:t>
            </a:r>
          </a:p>
        </p:txBody>
      </p:sp>
      <p:sp>
        <p:nvSpPr>
          <p:cNvPr id="202" name="Shape 202"/>
          <p:cNvSpPr/>
          <p:nvPr/>
        </p:nvSpPr>
        <p:spPr>
          <a:xfrm>
            <a:off x="7136176" y="5777934"/>
            <a:ext cx="5327981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3200"/>
              </a:spcBef>
              <a:defRPr sz="2100"/>
            </a:pPr>
            <a:r>
              <a:t>In the 75h percentile scenario due to the hard baseline we also evaluate precision and recall over the minority class </a:t>
            </a:r>
            <a:br/>
            <a:r>
              <a:t>(i.e., High activity)</a:t>
            </a:r>
          </a:p>
        </p:txBody>
      </p:sp>
      <p:sp>
        <p:nvSpPr>
          <p:cNvPr id="203" name="Shape 203"/>
          <p:cNvSpPr/>
          <p:nvPr/>
        </p:nvSpPr>
        <p:spPr>
          <a:xfrm flipH="1">
            <a:off x="6522390" y="2484818"/>
            <a:ext cx="1" cy="7053030"/>
          </a:xfrm>
          <a:prstGeom prst="line">
            <a:avLst/>
          </a:prstGeom>
          <a:ln w="12700">
            <a:solidFill>
              <a:srgbClr val="53585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500"/>
            </a:lvl1pPr>
          </a:lstStyle>
          <a:p>
            <a:pPr/>
            <a:r>
              <a:t>Community Description</a:t>
            </a:r>
          </a:p>
        </p:txBody>
      </p:sp>
      <p:pic>
        <p:nvPicPr>
          <p:cNvPr id="206" name="Audio_density_AUC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14724" y="2786926"/>
            <a:ext cx="4161886" cy="31214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Audio_size_AUC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45146" y="2786926"/>
            <a:ext cx="4161886" cy="31214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sgd_Audio_HDemon25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45146" y="6173593"/>
            <a:ext cx="4161886" cy="3121414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hape 209"/>
          <p:cNvSpPr/>
          <p:nvPr>
            <p:ph type="body" sz="quarter" idx="1"/>
          </p:nvPr>
        </p:nvSpPr>
        <p:spPr>
          <a:xfrm>
            <a:off x="438756" y="2930789"/>
            <a:ext cx="4161886" cy="2833689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2400"/>
            </a:lvl1pPr>
          </a:lstStyle>
          <a:p>
            <a:pPr/>
            <a:r>
              <a:t>HDemon and Ego-Networks produce smaller and denser communities. </a:t>
            </a:r>
          </a:p>
        </p:txBody>
      </p:sp>
      <p:sp>
        <p:nvSpPr>
          <p:cNvPr id="210" name="Shape 210"/>
          <p:cNvSpPr/>
          <p:nvPr/>
        </p:nvSpPr>
        <p:spPr>
          <a:xfrm>
            <a:off x="443326" y="6629399"/>
            <a:ext cx="8010956" cy="220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4600"/>
              </a:spcBef>
              <a:defRPr sz="2400"/>
            </a:pPr>
            <a:r>
              <a:t>Looking at the weight assigned to each feature we can identify some common characteristics of Highly active communities</a:t>
            </a:r>
            <a:br/>
            <a:br/>
            <a:r>
              <a:rPr sz="2100"/>
              <a:t>(e.g., for Audio\Chat, low clustering coefficient, reduced size, geographical compactness)</a:t>
            </a:r>
          </a:p>
        </p:txBody>
      </p:sp>
      <p:sp>
        <p:nvSpPr>
          <p:cNvPr id="211" name="Shape 211"/>
          <p:cNvSpPr/>
          <p:nvPr/>
        </p:nvSpPr>
        <p:spPr>
          <a:xfrm>
            <a:off x="6189133" y="2870200"/>
            <a:ext cx="1270001" cy="2116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12" name="Shape 212"/>
          <p:cNvSpPr/>
          <p:nvPr/>
        </p:nvSpPr>
        <p:spPr>
          <a:xfrm>
            <a:off x="10191088" y="2870200"/>
            <a:ext cx="1270001" cy="2116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13" name="Shape 213"/>
          <p:cNvSpPr/>
          <p:nvPr/>
        </p:nvSpPr>
        <p:spPr>
          <a:xfrm>
            <a:off x="9939866" y="6249793"/>
            <a:ext cx="1772446" cy="2116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14" name="Shape 214"/>
          <p:cNvSpPr/>
          <p:nvPr/>
        </p:nvSpPr>
        <p:spPr>
          <a:xfrm>
            <a:off x="6972300" y="3632200"/>
            <a:ext cx="620184" cy="617075"/>
          </a:xfrm>
          <a:prstGeom prst="ellipse">
            <a:avLst/>
          </a:prstGeom>
          <a:ln w="12700">
            <a:solidFill>
              <a:schemeClr val="accent5">
                <a:hueOff val="-176146"/>
                <a:satOff val="3665"/>
                <a:lumOff val="-13986"/>
              </a:schemeClr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15" name="Shape 215"/>
          <p:cNvSpPr/>
          <p:nvPr/>
        </p:nvSpPr>
        <p:spPr>
          <a:xfrm>
            <a:off x="9306851" y="3634812"/>
            <a:ext cx="620184" cy="617076"/>
          </a:xfrm>
          <a:prstGeom prst="ellipse">
            <a:avLst/>
          </a:prstGeom>
          <a:ln w="12700">
            <a:solidFill>
              <a:schemeClr val="accent5">
                <a:hueOff val="-176146"/>
                <a:satOff val="3665"/>
                <a:lumOff val="-13986"/>
              </a:schemeClr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500"/>
            </a:lvl1pPr>
          </a:lstStyle>
          <a:p>
            <a:pPr/>
            <a:r>
              <a:t>Conclusion</a:t>
            </a:r>
          </a:p>
        </p:txBody>
      </p:sp>
      <p:sp>
        <p:nvSpPr>
          <p:cNvPr id="218" name="Shape 21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>
              <a:buSzTx/>
              <a:buNone/>
              <a:defRPr sz="2800"/>
            </a:pPr>
            <a:r>
              <a:t>Subgraph topologies, along with simple temporal and geographic features, can be used to infer service usage</a:t>
            </a:r>
          </a:p>
          <a:p>
            <a:pPr lvl="2" marL="1247069" indent="-358069">
              <a:spcBef>
                <a:spcPts val="2400"/>
              </a:spcBef>
              <a:defRPr sz="2800"/>
            </a:pPr>
            <a:r>
              <a:rPr>
                <a:solidFill>
                  <a:schemeClr val="accent2">
                    <a:hueOff val="-902888"/>
                    <a:satOff val="-15377"/>
                    <a:lumOff val="-12864"/>
                  </a:schemeClr>
                </a:solidFill>
              </a:rPr>
              <a:t>Smaller</a:t>
            </a:r>
            <a:r>
              <a:t> and </a:t>
            </a:r>
            <a:r>
              <a:rPr>
                <a:solidFill>
                  <a:schemeClr val="accent2">
                    <a:hueOff val="-902888"/>
                    <a:satOff val="-15377"/>
                    <a:lumOff val="-12864"/>
                  </a:schemeClr>
                </a:solidFill>
              </a:rPr>
              <a:t>denser</a:t>
            </a:r>
            <a:r>
              <a:t> communities better bound</a:t>
            </a:r>
            <a:br/>
            <a:r>
              <a:t>homophilic behaviors </a:t>
            </a:r>
          </a:p>
          <a:p>
            <a:pPr marL="0" indent="0">
              <a:spcBef>
                <a:spcPts val="2400"/>
              </a:spcBef>
              <a:buSzTx/>
              <a:buNone/>
              <a:defRPr sz="2800"/>
            </a:pPr>
            <a:r>
              <a:rPr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</a:rPr>
              <a:t>Geo-entropy</a:t>
            </a:r>
            <a:r>
              <a:t> can be used yo get a preliminary insight on the kind of product we can expect as highly used within a specific community:</a:t>
            </a:r>
          </a:p>
          <a:p>
            <a:pPr lvl="2" marL="1247069" indent="-358069">
              <a:spcBef>
                <a:spcPts val="2400"/>
              </a:spcBef>
              <a:defRPr sz="2800"/>
            </a:pPr>
            <a:r>
              <a:t>High entropy -&gt; probable High Video</a:t>
            </a:r>
          </a:p>
          <a:p>
            <a:pPr lvl="2" marL="1247069" indent="-358069">
              <a:spcBef>
                <a:spcPts val="2400"/>
              </a:spcBef>
              <a:defRPr sz="2800"/>
            </a:pPr>
            <a:r>
              <a:t>Low entropy -&gt; probable High Audio/Chat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questionsconept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2708" r="0" b="12708"/>
          <a:stretch>
            <a:fillRect/>
          </a:stretch>
        </p:blipFill>
        <p:spPr>
          <a:xfrm>
            <a:off x="2376487" y="2595761"/>
            <a:ext cx="8251898" cy="4994006"/>
          </a:xfrm>
          <a:prstGeom prst="rect">
            <a:avLst/>
          </a:prstGeom>
        </p:spPr>
      </p:pic>
      <p:sp>
        <p:nvSpPr>
          <p:cNvPr id="221" name="Shape 221"/>
          <p:cNvSpPr/>
          <p:nvPr>
            <p:ph type="title"/>
          </p:nvPr>
        </p:nvSpPr>
        <p:spPr>
          <a:xfrm>
            <a:off x="1270000" y="7888633"/>
            <a:ext cx="10464800" cy="956073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/>
            <a:r>
              <a:t>Any questions?</a:t>
            </a:r>
          </a:p>
        </p:txBody>
      </p:sp>
      <p:sp>
        <p:nvSpPr>
          <p:cNvPr id="222" name="Shape 222"/>
          <p:cNvSpPr/>
          <p:nvPr/>
        </p:nvSpPr>
        <p:spPr>
          <a:xfrm>
            <a:off x="1270000" y="944364"/>
            <a:ext cx="10464800" cy="956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defRPr sz="4500"/>
            </a:lvl1pPr>
          </a:lstStyle>
          <a:p>
            <a:pPr/>
            <a:r>
              <a:t>Thank you for your attention!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500"/>
            </a:lvl1pPr>
          </a:lstStyle>
          <a:p>
            <a:pPr/>
            <a:r>
              <a:t>Skype Data: a first glance</a:t>
            </a:r>
          </a:p>
        </p:txBody>
      </p:sp>
      <p:sp>
        <p:nvSpPr>
          <p:cNvPr id="146" name="Shape 146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600"/>
              </a:spcBef>
              <a:buSzTx/>
              <a:buNone/>
            </a:pPr>
            <a:r>
              <a:t>Semantic rich dataset:</a:t>
            </a:r>
          </a:p>
          <a:p>
            <a:pPr lvl="1" marL="909827" indent="-566927">
              <a:spcBef>
                <a:spcPts val="4200"/>
              </a:spcBef>
              <a:defRPr sz="25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Social Graph</a:t>
            </a:r>
            <a:r>
              <a:t> </a:t>
            </a:r>
            <a:br/>
            <a:r>
              <a:rPr sz="2200"/>
              <a:t>(built upon users contact lists</a:t>
            </a:r>
            <a:br>
              <a:rPr sz="2200"/>
            </a:br>
            <a:r>
              <a:rPr sz="2200"/>
              <a:t>~billions of nodes)</a:t>
            </a:r>
          </a:p>
          <a:p>
            <a:pPr lvl="1" marL="909827" indent="-566927">
              <a:spcBef>
                <a:spcPts val="4200"/>
              </a:spcBef>
              <a:defRPr sz="25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Users Geographic presence</a:t>
            </a:r>
            <a:br/>
            <a:r>
              <a:rPr sz="2200"/>
              <a:t>(city, nation…)</a:t>
            </a:r>
          </a:p>
          <a:p>
            <a:pPr lvl="1" marL="815339" indent="-472439">
              <a:spcBef>
                <a:spcPts val="4200"/>
              </a:spcBef>
              <a:defRPr sz="25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Users Monthly Activity</a:t>
            </a:r>
            <a:r>
              <a:t> </a:t>
            </a:r>
            <a:br/>
            <a:r>
              <a:rPr sz="2200"/>
              <a:t>(individual’s days of Audio\Video\Chat products usage)</a:t>
            </a:r>
          </a:p>
        </p:txBody>
      </p:sp>
      <p:pic>
        <p:nvPicPr>
          <p:cNvPr id="147" name="skyp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78600" y="2790071"/>
            <a:ext cx="5870932" cy="39980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Embrace-Social-Lending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0" y="6974721"/>
            <a:ext cx="3164375" cy="2373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geolocalizzazion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09200" y="7320957"/>
            <a:ext cx="2621146" cy="16808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500"/>
            </a:lvl1pPr>
          </a:lstStyle>
          <a:p>
            <a:pPr/>
            <a:r>
              <a:t>Problem: Service Usage</a:t>
            </a:r>
          </a:p>
        </p:txBody>
      </p:sp>
      <p:sp>
        <p:nvSpPr>
          <p:cNvPr id="152" name="Shape 152"/>
          <p:cNvSpPr/>
          <p:nvPr>
            <p:ph type="body" idx="1"/>
          </p:nvPr>
        </p:nvSpPr>
        <p:spPr>
          <a:xfrm>
            <a:off x="632850" y="1932516"/>
            <a:ext cx="11739100" cy="628650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2800"/>
            </a:pPr>
            <a:r>
              <a:t>Given an online platform we often we need to </a:t>
            </a:r>
            <a:r>
              <a:rPr i="1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</a:rPr>
              <a:t>estimate</a:t>
            </a:r>
            <a:r>
              <a:t> how its services (i.e., Skype Audio\Video call) are used by the registered users. </a:t>
            </a:r>
            <a:br/>
            <a:r>
              <a:t>In particular we can be asked to answer the following questions:</a:t>
            </a:r>
          </a:p>
          <a:p>
            <a:pPr marL="0" indent="0">
              <a:spcBef>
                <a:spcPts val="0"/>
              </a:spcBef>
              <a:buSzTx/>
              <a:buNone/>
              <a:defRPr sz="2800"/>
            </a:pPr>
          </a:p>
          <a:p>
            <a:pPr marL="0" indent="0">
              <a:spcBef>
                <a:spcPts val="0"/>
              </a:spcBef>
              <a:buSzTx/>
              <a:buNone/>
              <a:defRPr sz="28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Q1:</a:t>
            </a:r>
            <a:r>
              <a:t> Can </a:t>
            </a:r>
            <a:r>
              <a:rPr>
                <a:solidFill>
                  <a:schemeClr val="accent2">
                    <a:hueOff val="-902888"/>
                    <a:satOff val="-15377"/>
                    <a:lumOff val="-12864"/>
                  </a:schemeClr>
                </a:solidFill>
              </a:rPr>
              <a:t>Service Usage</a:t>
            </a:r>
            <a:r>
              <a:t> be described as a </a:t>
            </a:r>
            <a:r>
              <a:rPr>
                <a:solidFill>
                  <a:schemeClr val="accent6">
                    <a:lumOff val="-21524"/>
                  </a:schemeClr>
                </a:solidFill>
              </a:rPr>
              <a:t>function</a:t>
            </a:r>
            <a:r>
              <a:t> of the </a:t>
            </a:r>
            <a:r>
              <a:rPr>
                <a:solidFill>
                  <a:schemeClr val="accent5"/>
                </a:solidFill>
              </a:rPr>
              <a:t>Network Data</a:t>
            </a:r>
            <a:r>
              <a:t>?</a:t>
            </a:r>
          </a:p>
          <a:p>
            <a:pPr marL="0" indent="0">
              <a:spcBef>
                <a:spcPts val="0"/>
              </a:spcBef>
              <a:buSzTx/>
              <a:buNone/>
              <a:defRPr sz="2800"/>
            </a:pPr>
          </a:p>
          <a:p>
            <a:pPr marL="0" indent="0">
              <a:spcBef>
                <a:spcPts val="0"/>
              </a:spcBef>
              <a:buSzTx/>
              <a:buNone/>
              <a:defRPr sz="28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Q2:</a:t>
            </a:r>
            <a:r>
              <a:t> If so, at which </a:t>
            </a:r>
            <a:r>
              <a:rPr>
                <a:solidFill>
                  <a:schemeClr val="accent2">
                    <a:hueOff val="-902888"/>
                    <a:satOff val="-15377"/>
                    <a:lumOff val="-12864"/>
                  </a:schemeClr>
                </a:solidFill>
              </a:rPr>
              <a:t>scale</a:t>
            </a:r>
            <a:r>
              <a:t> should we analyze the network in order to </a:t>
            </a:r>
            <a:br/>
            <a:r>
              <a:t>	 perform a descriptive analysis?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500"/>
            </a:lvl1pPr>
          </a:lstStyle>
          <a:p>
            <a:pPr/>
            <a:r>
              <a:t>Analysis Workflow</a:t>
            </a:r>
          </a:p>
        </p:txBody>
      </p:sp>
      <p:sp>
        <p:nvSpPr>
          <p:cNvPr id="155" name="Shape 155"/>
          <p:cNvSpPr/>
          <p:nvPr>
            <p:ph type="body" idx="1"/>
          </p:nvPr>
        </p:nvSpPr>
        <p:spPr>
          <a:xfrm>
            <a:off x="952500" y="2247900"/>
            <a:ext cx="11099800" cy="62865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500"/>
            </a:pPr>
            <a:r>
              <a:t>We designed an experiment whose aim is to provide an intuition on how to extract meaningful knowledge regarding the usage of the Skype services. It can be decomposed in 3 phases:</a:t>
            </a:r>
          </a:p>
          <a:p>
            <a:pPr marL="0" indent="0">
              <a:buSzTx/>
              <a:buNone/>
              <a:defRPr sz="100"/>
            </a:pPr>
          </a:p>
          <a:p>
            <a:pPr lvl="1" marL="647700" indent="-203200">
              <a:spcBef>
                <a:spcPts val="1600"/>
              </a:spcBef>
              <a:buSzPct val="100000"/>
              <a:buAutoNum type="arabicPeriod" startAt="1"/>
              <a:defRPr sz="2500"/>
            </a:pPr>
            <a:r>
              <a:t> Identify a </a:t>
            </a:r>
            <a:r>
              <a:rPr i="1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</a:rPr>
              <a:t>meaningful</a:t>
            </a:r>
            <a:r>
              <a:t> network partition (scale);</a:t>
            </a:r>
          </a:p>
          <a:p>
            <a:pPr lvl="1" marL="647700" indent="-203200">
              <a:spcBef>
                <a:spcPts val="1600"/>
              </a:spcBef>
              <a:buSzPct val="100000"/>
              <a:buAutoNum type="arabicPeriod" startAt="1"/>
              <a:defRPr sz="2500"/>
            </a:pPr>
            <a:r>
              <a:t> Extract, for each subnetwork, a set of topological </a:t>
            </a:r>
            <a:br/>
            <a:r>
              <a:t>  (and  geographical) attributes;</a:t>
            </a:r>
          </a:p>
          <a:p>
            <a:pPr lvl="1" marL="647700" indent="-203200">
              <a:spcBef>
                <a:spcPts val="1600"/>
              </a:spcBef>
              <a:buSzPct val="100000"/>
              <a:buAutoNum type="arabicPeriod" startAt="1"/>
              <a:defRPr sz="2500"/>
            </a:pPr>
            <a:r>
              <a:t> Build a classifier over such attributes and evaluate its</a:t>
            </a:r>
            <a:br/>
            <a:r>
              <a:t>  performances when used to discriminate </a:t>
            </a:r>
            <a:br/>
            <a:r>
              <a:t>  </a:t>
            </a:r>
            <a:r>
              <a:rPr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</a:rPr>
              <a:t>High</a:t>
            </a:r>
            <a:r>
              <a:t> from </a:t>
            </a:r>
            <a:r>
              <a:rPr>
                <a:solidFill>
                  <a:schemeClr val="accent2">
                    <a:hueOff val="-554920"/>
                    <a:satOff val="-21482"/>
                    <a:lumOff val="-6228"/>
                  </a:schemeClr>
                </a:solidFill>
              </a:rPr>
              <a:t>Low</a:t>
            </a:r>
            <a:r>
              <a:t> active communities.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500"/>
            </a:lvl1pPr>
          </a:lstStyle>
          <a:p>
            <a:pPr/>
            <a:r>
              <a:t>Observation Scale?</a:t>
            </a:r>
          </a:p>
        </p:txBody>
      </p:sp>
      <p:sp>
        <p:nvSpPr>
          <p:cNvPr id="158" name="Shape 158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08609" indent="-308609" defTabSz="525779">
              <a:spcBef>
                <a:spcPts val="2800"/>
              </a:spcBef>
              <a:defRPr sz="252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Problem:</a:t>
            </a:r>
            <a:r>
              <a:t> </a:t>
            </a:r>
            <a:br/>
            <a:r>
              <a:t>Given the size of the dataset (several hundred millions of users) an individual level analysis can be redundant;</a:t>
            </a:r>
          </a:p>
          <a:p>
            <a:pPr marL="308609" indent="-308609" defTabSz="525779">
              <a:spcBef>
                <a:spcPts val="2800"/>
              </a:spcBef>
              <a:defRPr sz="252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Idea:</a:t>
            </a:r>
            <a:br/>
            <a:r>
              <a:rPr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</a:rPr>
              <a:t>Homophily</a:t>
            </a:r>
            <a:r>
              <a:t> has been proven to hold on several social context: </a:t>
            </a:r>
          </a:p>
          <a:p>
            <a:pPr lvl="1" marL="0" indent="205739" defTabSz="525779">
              <a:spcBef>
                <a:spcPts val="2800"/>
              </a:spcBef>
              <a:buSzTx/>
              <a:buNone/>
              <a:defRPr sz="2520"/>
            </a:pPr>
            <a:r>
              <a:t>Identifying tight groups of “</a:t>
            </a:r>
            <a:r>
              <a:rPr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</a:rPr>
              <a:t>similar</a:t>
            </a:r>
            <a:r>
              <a:t>” users we can reduce the problem space</a:t>
            </a:r>
            <a:br/>
            <a:r>
              <a:t> </a:t>
            </a:r>
          </a:p>
          <a:p>
            <a:pPr lvl="1" marL="0" indent="205739" algn="ctr" defTabSz="525779">
              <a:spcBef>
                <a:spcPts val="2800"/>
              </a:spcBef>
              <a:buSzTx/>
              <a:buNone/>
              <a:defRPr b="1" sz="2520">
                <a:latin typeface="Helvetica"/>
                <a:ea typeface="Helvetica"/>
                <a:cs typeface="Helvetica"/>
                <a:sym typeface="Helvetica"/>
              </a:defRPr>
            </a:pPr>
            <a:r>
              <a:t>Community Discovery</a:t>
            </a:r>
          </a:p>
        </p:txBody>
      </p:sp>
      <p:pic>
        <p:nvPicPr>
          <p:cNvPr id="159" name="nphys2162-f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14009" y="5541409"/>
            <a:ext cx="3399783" cy="3326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local_to_globa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17587" y="2923116"/>
            <a:ext cx="6592626" cy="1381518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900"/>
            </a:lvl1pPr>
          </a:lstStyle>
          <a:p>
            <a:pPr/>
            <a:r>
              <a:t>OK… so, which kind of communities should I use?</a:t>
            </a:r>
          </a:p>
        </p:txBody>
      </p:sp>
      <p:sp>
        <p:nvSpPr>
          <p:cNvPr id="163" name="Shape 163"/>
          <p:cNvSpPr/>
          <p:nvPr>
            <p:ph type="body" sz="half" idx="1"/>
          </p:nvPr>
        </p:nvSpPr>
        <p:spPr>
          <a:xfrm>
            <a:off x="952500" y="2501900"/>
            <a:ext cx="7580511" cy="6286500"/>
          </a:xfrm>
          <a:prstGeom prst="rect">
            <a:avLst/>
          </a:prstGeom>
        </p:spPr>
        <p:txBody>
          <a:bodyPr/>
          <a:lstStyle/>
          <a:p>
            <a:pPr marL="0" indent="0" defTabSz="525779">
              <a:spcBef>
                <a:spcPts val="2800"/>
              </a:spcBef>
              <a:buSzTx/>
              <a:buNone/>
              <a:defRPr sz="2520"/>
            </a:pPr>
            <a:r>
              <a:t>Each CD algorithm provides a different perspective on what a community is….</a:t>
            </a:r>
          </a:p>
          <a:p>
            <a:pPr lvl="1" marL="0" indent="205739" algn="ctr" defTabSz="525779">
              <a:spcBef>
                <a:spcPts val="2800"/>
              </a:spcBef>
              <a:buSzTx/>
              <a:buNone/>
              <a:defRPr sz="2520"/>
            </a:pPr>
            <a:r>
              <a:t>Different definitions</a:t>
            </a:r>
            <a:br/>
            <a:r>
              <a:rPr sz="1890"/>
              <a:t>(crisp\overlap, modularity\density, </a:t>
            </a:r>
            <a:br>
              <a:rPr sz="1890"/>
            </a:br>
            <a:r>
              <a:rPr sz="1890"/>
              <a:t>size distribution…)</a:t>
            </a:r>
            <a:endParaRPr sz="1890"/>
          </a:p>
          <a:p>
            <a:pPr lvl="1" marL="0" indent="205739" algn="ctr" defTabSz="525779">
              <a:spcBef>
                <a:spcPts val="2800"/>
              </a:spcBef>
              <a:buSzTx/>
              <a:buNone/>
              <a:defRPr sz="2520"/>
            </a:pPr>
          </a:p>
          <a:p>
            <a:pPr lvl="1" marL="0" indent="205739" algn="ctr" defTabSz="525779">
              <a:spcBef>
                <a:spcPts val="2800"/>
              </a:spcBef>
              <a:buSzTx/>
              <a:buNone/>
              <a:defRPr sz="2520"/>
            </a:pPr>
            <a:r>
              <a:t>Different network partitions</a:t>
            </a:r>
          </a:p>
          <a:p>
            <a:pPr lvl="1" marL="0" indent="205739" defTabSz="525779">
              <a:spcBef>
                <a:spcPts val="4200"/>
              </a:spcBef>
              <a:buSzTx/>
              <a:buNone/>
              <a:defRPr sz="2520"/>
            </a:pPr>
            <a:r>
              <a:rPr sz="2340"/>
              <a:t>We evaluate our approach using: </a:t>
            </a:r>
            <a:endParaRPr sz="2340"/>
          </a:p>
          <a:p>
            <a:pPr lvl="1" marL="666749" indent="-266699" defTabSz="525779">
              <a:spcBef>
                <a:spcPts val="600"/>
              </a:spcBef>
              <a:defRPr sz="2520"/>
            </a:pPr>
            <a:r>
              <a:rPr sz="2159"/>
              <a:t>HDemon</a:t>
            </a:r>
            <a:endParaRPr sz="2159"/>
          </a:p>
          <a:p>
            <a:pPr lvl="1" marL="666749" indent="-266699" defTabSz="525779">
              <a:spcBef>
                <a:spcPts val="600"/>
              </a:spcBef>
              <a:defRPr sz="2520"/>
            </a:pPr>
            <a:r>
              <a:rPr sz="2159"/>
              <a:t>Louvain</a:t>
            </a:r>
            <a:endParaRPr sz="2159"/>
          </a:p>
          <a:p>
            <a:pPr lvl="1" marL="666749" indent="-266699" defTabSz="525779">
              <a:spcBef>
                <a:spcPts val="600"/>
              </a:spcBef>
              <a:defRPr sz="2520"/>
            </a:pPr>
            <a:r>
              <a:rPr sz="2159"/>
              <a:t>Ego-Networks</a:t>
            </a:r>
            <a:endParaRPr sz="2159"/>
          </a:p>
          <a:p>
            <a:pPr lvl="1" marL="666749" indent="-266699" defTabSz="525779">
              <a:spcBef>
                <a:spcPts val="600"/>
              </a:spcBef>
              <a:defRPr sz="2520"/>
            </a:pPr>
            <a:r>
              <a:rPr sz="2159"/>
              <a:t>BFS</a:t>
            </a:r>
          </a:p>
        </p:txBody>
      </p:sp>
      <p:pic>
        <p:nvPicPr>
          <p:cNvPr id="164" name="imag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24774" y="3900806"/>
            <a:ext cx="2383800" cy="583897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4902067" y="4968205"/>
            <a:ext cx="1" cy="76863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xfrm>
            <a:off x="952500" y="258233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4100"/>
            </a:lvl1pPr>
          </a:lstStyle>
          <a:p>
            <a:pPr/>
            <a:r>
              <a:t>Demon &amp; HDemon in a nutshell</a:t>
            </a:r>
          </a:p>
        </p:txBody>
      </p:sp>
      <p:sp>
        <p:nvSpPr>
          <p:cNvPr id="168" name="Shape 168"/>
          <p:cNvSpPr/>
          <p:nvPr>
            <p:ph type="body" sz="quarter" idx="1"/>
          </p:nvPr>
        </p:nvSpPr>
        <p:spPr>
          <a:xfrm>
            <a:off x="952500" y="2332600"/>
            <a:ext cx="5334000" cy="3323084"/>
          </a:xfrm>
          <a:prstGeom prst="rect">
            <a:avLst/>
          </a:prstGeom>
        </p:spPr>
        <p:txBody>
          <a:bodyPr/>
          <a:lstStyle/>
          <a:p>
            <a:pPr marL="0" indent="0" algn="ctr" defTabSz="457200">
              <a:spcBef>
                <a:spcPts val="500"/>
              </a:spcBef>
              <a:buSzTx/>
              <a:buNone/>
              <a:defRPr sz="2000"/>
            </a:pPr>
            <a:r>
              <a:t>Social Networks are Complex Objects</a:t>
            </a:r>
          </a:p>
          <a:p>
            <a:pPr marL="0" indent="0" algn="ctr" defTabSz="457200">
              <a:spcBef>
                <a:spcPts val="0"/>
              </a:spcBef>
              <a:buSzTx/>
              <a:buNone/>
              <a:defRPr sz="2000"/>
            </a:pPr>
            <a:r>
              <a:t>Can we make them “simpler”?</a:t>
            </a:r>
          </a:p>
          <a:p>
            <a:pPr marL="182879" indent="-182879" defTabSz="457200">
              <a:spcBef>
                <a:spcPts val="0"/>
              </a:spcBef>
              <a:buSzTx/>
              <a:buNone/>
              <a:defRPr sz="2000">
                <a:solidFill>
                  <a:srgbClr val="363744"/>
                </a:solidFill>
              </a:defRPr>
            </a:pPr>
          </a:p>
          <a:p>
            <a:pPr marL="182879" indent="-182879" defTabSz="457200">
              <a:spcBef>
                <a:spcPts val="0"/>
              </a:spcBef>
              <a:buSzTx/>
              <a:buNone/>
              <a:defRPr sz="2000">
                <a:solidFill>
                  <a:srgbClr val="363744"/>
                </a:solidFill>
              </a:defRPr>
            </a:pPr>
          </a:p>
          <a:p>
            <a:pPr marL="0" indent="0" algn="ctr" defTabSz="457200">
              <a:spcBef>
                <a:spcPts val="0"/>
              </a:spcBef>
              <a:buSzTx/>
              <a:buNone/>
              <a:defRPr sz="200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</a:defRPr>
            </a:pPr>
            <a:r>
              <a:t>Ego-Networks</a:t>
            </a:r>
          </a:p>
          <a:p>
            <a:pPr marL="0" indent="0" algn="ctr" defTabSz="457200">
              <a:spcBef>
                <a:spcPts val="200"/>
              </a:spcBef>
              <a:buSzTx/>
              <a:buNone/>
              <a:defRPr sz="1500"/>
            </a:pPr>
            <a:r>
              <a:t>(i.e., networks builded upon a focal node , the "ego”, and the nodes to whom ego is directly connected to plus the ties, if any, among the alters)</a:t>
            </a:r>
            <a:endParaRPr>
              <a:solidFill>
                <a:srgbClr val="FF2600"/>
              </a:solidFill>
            </a:endParaRPr>
          </a:p>
        </p:txBody>
      </p:sp>
      <p:pic>
        <p:nvPicPr>
          <p:cNvPr id="169" name="Schermata 2015-05-06 alle 13.22.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25035" y="2452491"/>
            <a:ext cx="4720531" cy="23891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Schermata 2015-05-06 alle 13.22.3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55276" y="5046201"/>
            <a:ext cx="4597779" cy="2628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Schermata 2015-05-06 alle 13.22.5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93571" y="5960814"/>
            <a:ext cx="4184738" cy="31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7069265" y="8097636"/>
            <a:ext cx="97174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500"/>
            </a:pPr>
            <a:r>
              <a:t>Multiple </a:t>
            </a:r>
            <a:br/>
            <a:r>
              <a:t>Merging </a:t>
            </a:r>
            <a:br/>
            <a:r>
              <a:t>Strategies</a:t>
            </a:r>
          </a:p>
        </p:txBody>
      </p:sp>
      <p:sp>
        <p:nvSpPr>
          <p:cNvPr id="173" name="Shape 173"/>
          <p:cNvSpPr/>
          <p:nvPr/>
        </p:nvSpPr>
        <p:spPr>
          <a:xfrm flipV="1">
            <a:off x="7555135" y="7721702"/>
            <a:ext cx="1" cy="407549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74" name="Shape 174"/>
          <p:cNvSpPr/>
          <p:nvPr/>
        </p:nvSpPr>
        <p:spPr>
          <a:xfrm>
            <a:off x="8054166" y="8491336"/>
            <a:ext cx="42624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75" name="Shape 175"/>
          <p:cNvSpPr/>
          <p:nvPr/>
        </p:nvSpPr>
        <p:spPr>
          <a:xfrm>
            <a:off x="3619500" y="3571360"/>
            <a:ext cx="1" cy="407549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grpSp>
        <p:nvGrpSpPr>
          <p:cNvPr id="178" name="Group 178"/>
          <p:cNvGrpSpPr/>
          <p:nvPr/>
        </p:nvGrpSpPr>
        <p:grpSpPr>
          <a:xfrm>
            <a:off x="997994" y="5740384"/>
            <a:ext cx="5243012" cy="1680649"/>
            <a:chOff x="0" y="0"/>
            <a:chExt cx="5243010" cy="1680647"/>
          </a:xfrm>
        </p:grpSpPr>
        <p:sp>
          <p:nvSpPr>
            <p:cNvPr id="177" name="Shape 177"/>
            <p:cNvSpPr/>
            <p:nvPr/>
          </p:nvSpPr>
          <p:spPr>
            <a:xfrm>
              <a:off x="25400" y="25400"/>
              <a:ext cx="5192211" cy="1629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/>
            <a:p>
              <a:pPr algn="l" defTabSz="457200">
                <a:defRPr sz="1800"/>
              </a:pPr>
              <a:r>
                <a:t>Two steps process:</a:t>
              </a:r>
            </a:p>
            <a:p>
              <a:pPr lvl="1" marL="558800" indent="-215900" algn="l" defTabSz="457200">
                <a:spcBef>
                  <a:spcPts val="500"/>
                </a:spcBef>
                <a:buSzPct val="100000"/>
                <a:buAutoNum type="arabicPeriod" startAt="1"/>
                <a:defRPr sz="1800"/>
              </a:pPr>
              <a:r>
                <a:rPr sz="1700">
                  <a:solidFill>
                    <a:schemeClr val="accent5">
                      <a:hueOff val="-522602"/>
                      <a:satOff val="-6700"/>
                      <a:lumOff val="-22320"/>
                    </a:schemeClr>
                  </a:solidFill>
                </a:rPr>
                <a:t>Micro</a:t>
              </a:r>
              <a:r>
                <a:rPr sz="1700"/>
                <a:t> communities extraction</a:t>
              </a:r>
              <a:br/>
              <a:r>
                <a:t> </a:t>
              </a:r>
              <a:r>
                <a:rPr sz="1300"/>
                <a:t>(i.e., denser areas within ego networks - </a:t>
              </a:r>
              <a:r>
                <a:rPr sz="1300">
                  <a:solidFill>
                    <a:schemeClr val="accent2">
                      <a:hueOff val="-902888"/>
                      <a:satOff val="-15377"/>
                      <a:lumOff val="-12864"/>
                    </a:schemeClr>
                  </a:solidFill>
                </a:rPr>
                <a:t>Label Propagation</a:t>
              </a:r>
              <a:r>
                <a:rPr sz="1300"/>
                <a:t>)</a:t>
              </a:r>
            </a:p>
            <a:p>
              <a:pPr lvl="1" marL="558800" indent="-215900" algn="l" defTabSz="457200">
                <a:spcBef>
                  <a:spcPts val="700"/>
                </a:spcBef>
                <a:buSzPct val="100000"/>
                <a:buAutoNum type="arabicPeriod" startAt="1"/>
                <a:defRPr sz="1700"/>
              </a:pPr>
              <a:r>
                <a:t>Aggregation of “</a:t>
              </a:r>
              <a:r>
                <a:rPr>
                  <a:solidFill>
                    <a:schemeClr val="accent1">
                      <a:hueOff val="273561"/>
                      <a:satOff val="2937"/>
                      <a:lumOff val="-22233"/>
                    </a:schemeClr>
                  </a:solidFill>
                </a:rPr>
                <a:t>similar</a:t>
              </a:r>
              <a:r>
                <a:t>” communities</a:t>
              </a:r>
            </a:p>
          </p:txBody>
        </p:sp>
        <p:pic>
          <p:nvPicPr>
            <p:cNvPr id="176" name="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243011" cy="1680649"/>
            </a:xfrm>
            <a:prstGeom prst="rect">
              <a:avLst/>
            </a:prstGeom>
            <a:effectLst/>
          </p:spPr>
        </p:pic>
      </p:grpSp>
      <p:sp>
        <p:nvSpPr>
          <p:cNvPr id="179" name="Shape 179"/>
          <p:cNvSpPr/>
          <p:nvPr/>
        </p:nvSpPr>
        <p:spPr>
          <a:xfrm>
            <a:off x="69737" y="8470899"/>
            <a:ext cx="5440060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57200" indent="-457200" algn="l" defTabSz="457200">
              <a:spcBef>
                <a:spcPts val="1200"/>
              </a:spcBef>
              <a:tabLst>
                <a:tab pos="139700" algn="l"/>
                <a:tab pos="457200" algn="l"/>
              </a:tabLst>
              <a:defRPr sz="1100">
                <a:latin typeface="Times"/>
                <a:ea typeface="Times"/>
                <a:cs typeface="Times"/>
                <a:sym typeface="Times"/>
              </a:defRPr>
            </a:pPr>
            <a:r>
              <a:t>M. Coscia, G. Rossetti, F. Giannotti, D. Pedreschi</a:t>
            </a:r>
            <a:br/>
            <a:r>
              <a:rPr i="1"/>
              <a:t>DEMON: a Local-First Discovery Method for Overlapping Communities </a:t>
            </a:r>
            <a:br>
              <a:rPr i="1"/>
            </a:br>
            <a:r>
              <a:t>ACM SIGKDD KDD 2012</a:t>
            </a:r>
          </a:p>
          <a:p>
            <a:pPr marL="457200" indent="-457200" algn="l" defTabSz="457200">
              <a:spcBef>
                <a:spcPts val="1200"/>
              </a:spcBef>
              <a:tabLst>
                <a:tab pos="139700" algn="l"/>
                <a:tab pos="457200" algn="l"/>
              </a:tabLst>
              <a:defRPr sz="1100">
                <a:latin typeface="Times"/>
                <a:ea typeface="Times"/>
                <a:cs typeface="Times"/>
                <a:sym typeface="Times"/>
              </a:defRPr>
            </a:pPr>
            <a:r>
              <a:t>M. Coscia, G. Rossetti, F. Giannotti, D. Pedreschi </a:t>
            </a:r>
            <a:br/>
            <a:r>
              <a:rPr i="1"/>
              <a:t>Uncovering Hierarchical and Overlapping Communities with a Local-First Approach. </a:t>
            </a:r>
            <a:br>
              <a:rPr i="1"/>
            </a:br>
            <a:r>
              <a:t>TKDD, 2014.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500"/>
            </a:lvl1pPr>
          </a:lstStyle>
          <a:p>
            <a:pPr/>
            <a:r>
              <a:t>SGD classifier features</a:t>
            </a:r>
          </a:p>
        </p:txBody>
      </p:sp>
      <p:sp>
        <p:nvSpPr>
          <p:cNvPr id="182" name="Shape 182"/>
          <p:cNvSpPr/>
          <p:nvPr>
            <p:ph type="body" sz="quarter" idx="1"/>
          </p:nvPr>
        </p:nvSpPr>
        <p:spPr>
          <a:xfrm>
            <a:off x="783166" y="2603500"/>
            <a:ext cx="3979665" cy="62865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700"/>
            </a:pPr>
            <a:r>
              <a:t>For each network partition obtained, we built </a:t>
            </a:r>
            <a:r>
              <a:rPr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</a:rPr>
              <a:t>Stochastic Gradient Descent</a:t>
            </a:r>
            <a:r>
              <a:t> classifier and trained it to discriminate between </a:t>
            </a:r>
            <a:r>
              <a:rPr>
                <a:solidFill>
                  <a:schemeClr val="accent5"/>
                </a:solidFill>
              </a:rPr>
              <a:t>High</a:t>
            </a:r>
            <a:r>
              <a:t> and </a:t>
            </a:r>
            <a:r>
              <a:rPr>
                <a:solidFill>
                  <a:schemeClr val="accent2">
                    <a:hueOff val="-902888"/>
                    <a:satOff val="-15377"/>
                    <a:lumOff val="-12864"/>
                  </a:schemeClr>
                </a:solidFill>
              </a:rPr>
              <a:t>Low</a:t>
            </a:r>
            <a:r>
              <a:t> active communities.</a:t>
            </a:r>
          </a:p>
        </p:txBody>
      </p:sp>
      <p:pic>
        <p:nvPicPr>
          <p:cNvPr id="183" name="Schermata 2015-08-17 alle 09.55.5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69273" y="2655956"/>
            <a:ext cx="7900842" cy="6181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500"/>
            </a:lvl1pPr>
          </a:lstStyle>
          <a:p>
            <a:pPr/>
            <a:r>
              <a:t>Target Class</a:t>
            </a:r>
          </a:p>
        </p:txBody>
      </p:sp>
      <p:sp>
        <p:nvSpPr>
          <p:cNvPr id="186" name="Shape 186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The target class identify the Service Activity Level (High/Low)</a:t>
            </a:r>
          </a:p>
          <a:p>
            <a:pPr marL="0" indent="0">
              <a:buSzTx/>
              <a:buNone/>
              <a:defRPr sz="2500"/>
            </a:pPr>
            <a:r>
              <a:t>Two scenarios:</a:t>
            </a:r>
          </a:p>
          <a:p>
            <a:pPr lvl="1" marL="1075972" indent="-440972">
              <a:buSzPct val="100000"/>
              <a:buAutoNum type="arabicPeriod" startAt="1"/>
            </a:pPr>
            <a:r>
              <a:rPr sz="2500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</a:rPr>
              <a:t>Low</a:t>
            </a:r>
            <a:r>
              <a:rPr sz="2500"/>
              <a:t>/</a:t>
            </a:r>
            <a:r>
              <a:rPr sz="250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</a:rPr>
              <a:t>High</a:t>
            </a:r>
            <a:r>
              <a:rPr sz="2500"/>
              <a:t> activity is identified by the median of the distribution </a:t>
            </a:r>
            <a:br>
              <a:rPr sz="2500"/>
            </a:br>
            <a:r>
              <a:rPr sz="1900"/>
              <a:t>(i.e., an highly active community have and avg activity &gt; than the median of the overall activity distribution)</a:t>
            </a:r>
            <a:endParaRPr sz="1900"/>
          </a:p>
          <a:p>
            <a:pPr lvl="1" marL="1185333" indent="-550333">
              <a:buSzPct val="100000"/>
              <a:buAutoNum type="arabicPeriod" startAt="1"/>
              <a:defRPr sz="2500"/>
            </a:pPr>
            <a:r>
              <a:t>High activity communities are the one above the 75th percentile</a:t>
            </a:r>
          </a:p>
        </p:txBody>
      </p:sp>
      <p:pic>
        <p:nvPicPr>
          <p:cNvPr id="187" name="hist_HDemon25_lv3_audio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18682" y="3497678"/>
            <a:ext cx="6995301" cy="5246477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188"/>
          <p:cNvSpPr/>
          <p:nvPr/>
        </p:nvSpPr>
        <p:spPr>
          <a:xfrm>
            <a:off x="8335433" y="4735909"/>
            <a:ext cx="3626314" cy="3476758"/>
          </a:xfrm>
          <a:prstGeom prst="rect">
            <a:avLst/>
          </a:prstGeom>
          <a:ln w="12700">
            <a:solidFill>
              <a:schemeClr val="accent5"/>
            </a:solidFill>
            <a:miter lim="400000"/>
          </a:ln>
          <a:effectLst>
            <a:outerShdw sx="100000" sy="100000" kx="0" ky="0" algn="b" rotWithShape="0" blurRad="25400" dist="12700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89" name="Shape 189"/>
          <p:cNvSpPr/>
          <p:nvPr/>
        </p:nvSpPr>
        <p:spPr>
          <a:xfrm>
            <a:off x="8848397" y="6053666"/>
            <a:ext cx="3127772" cy="2146301"/>
          </a:xfrm>
          <a:prstGeom prst="rect">
            <a:avLst/>
          </a:prstGeom>
          <a:ln w="12700">
            <a:solidFill>
              <a:schemeClr val="accent2">
                <a:hueOff val="-902888"/>
                <a:satOff val="-15377"/>
                <a:lumOff val="-12864"/>
              </a:schemeClr>
            </a:solidFill>
            <a:miter lim="400000"/>
          </a:ln>
          <a:effectLst>
            <a:outerShdw sx="100000" sy="100000" kx="0" ky="0" algn="b" rotWithShape="0" blurRad="25400" dist="12700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90" name="Shape 190"/>
          <p:cNvSpPr/>
          <p:nvPr/>
        </p:nvSpPr>
        <p:spPr>
          <a:xfrm>
            <a:off x="7852833" y="3771900"/>
            <a:ext cx="4202114" cy="2397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cxnSp>
        <p:nvCxnSpPr>
          <p:cNvPr id="191" name="Connector 191"/>
          <p:cNvCxnSpPr>
            <a:stCxn id="186" idx="0"/>
            <a:endCxn id="188" idx="0"/>
          </p:cNvCxnSpPr>
          <p:nvPr/>
        </p:nvCxnSpPr>
        <p:spPr>
          <a:xfrm>
            <a:off x="3619500" y="5746750"/>
            <a:ext cx="6529091" cy="727538"/>
          </a:xfrm>
          <a:prstGeom prst="straightConnector1">
            <a:avLst/>
          </a:prstGeom>
          <a:ln w="25400">
            <a:solidFill>
              <a:schemeClr val="accent5">
                <a:hueOff val="-176146"/>
                <a:satOff val="3665"/>
                <a:lumOff val="-13986"/>
              </a:schemeClr>
            </a:solidFill>
            <a:miter lim="400000"/>
            <a:tailEnd type="triangle"/>
          </a:ln>
        </p:spPr>
      </p:cxnSp>
      <p:sp>
        <p:nvSpPr>
          <p:cNvPr id="193" name="Shape 193"/>
          <p:cNvSpPr/>
          <p:nvPr/>
        </p:nvSpPr>
        <p:spPr>
          <a:xfrm>
            <a:off x="6391350" y="8206364"/>
            <a:ext cx="2973946" cy="932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239" fill="norm" stroke="1" extrusionOk="0">
                <a:moveTo>
                  <a:pt x="0" y="12774"/>
                </a:moveTo>
                <a:cubicBezTo>
                  <a:pt x="6468" y="21600"/>
                  <a:pt x="13668" y="17342"/>
                  <a:pt x="21600" y="0"/>
                </a:cubicBezTo>
              </a:path>
            </a:pathLst>
          </a:custGeom>
          <a:ln w="25400">
            <a:solidFill>
              <a:schemeClr val="accent2">
                <a:hueOff val="-902888"/>
                <a:satOff val="-15377"/>
                <a:lumOff val="-12864"/>
              </a:schemeClr>
            </a:solidFill>
            <a:miter lim="400000"/>
            <a:tailEnd type="triangle"/>
          </a:ln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